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349" r:id="rId2"/>
    <p:sldId id="350" r:id="rId3"/>
    <p:sldId id="413" r:id="rId4"/>
    <p:sldId id="369" r:id="rId5"/>
    <p:sldId id="399" r:id="rId6"/>
    <p:sldId id="414" r:id="rId7"/>
    <p:sldId id="415" r:id="rId8"/>
    <p:sldId id="420" r:id="rId9"/>
    <p:sldId id="417" r:id="rId10"/>
    <p:sldId id="418" r:id="rId11"/>
    <p:sldId id="419" r:id="rId12"/>
    <p:sldId id="421" r:id="rId13"/>
    <p:sldId id="422" r:id="rId14"/>
    <p:sldId id="423" r:id="rId15"/>
    <p:sldId id="424" r:id="rId16"/>
    <p:sldId id="425" r:id="rId17"/>
    <p:sldId id="426" r:id="rId18"/>
    <p:sldId id="401" r:id="rId19"/>
    <p:sldId id="402" r:id="rId20"/>
    <p:sldId id="400" r:id="rId21"/>
    <p:sldId id="428" r:id="rId22"/>
    <p:sldId id="430" r:id="rId23"/>
    <p:sldId id="434" r:id="rId24"/>
    <p:sldId id="433" r:id="rId25"/>
    <p:sldId id="431" r:id="rId26"/>
    <p:sldId id="432" r:id="rId27"/>
    <p:sldId id="435" r:id="rId28"/>
    <p:sldId id="429" r:id="rId29"/>
    <p:sldId id="436" r:id="rId30"/>
    <p:sldId id="437" r:id="rId31"/>
    <p:sldId id="34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hieddine Amine" initials="MA" lastIdx="1" clrIdx="0">
    <p:extLst>
      <p:ext uri="{19B8F6BF-5375-455C-9EA6-DF929625EA0E}">
        <p15:presenceInfo xmlns:p15="http://schemas.microsoft.com/office/powerpoint/2012/main" userId="Mohieddine Amin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15" autoAdjust="0"/>
    <p:restoredTop sz="81227" autoAdjust="0"/>
  </p:normalViewPr>
  <p:slideViewPr>
    <p:cSldViewPr snapToGrid="0">
      <p:cViewPr varScale="1">
        <p:scale>
          <a:sx n="45" d="100"/>
          <a:sy n="45" d="100"/>
        </p:scale>
        <p:origin x="48" y="58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28D68-E92C-47EE-8DB5-E879DBD5D30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85EB7F-94D7-40B9-AB6F-4AAFF2A75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9143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94163-1838-4803-97A3-399A8DD8161F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531627-90B4-49CB-863C-C2060DD70E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432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366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62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8924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1019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657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418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377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516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62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068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将 </a:t>
            </a:r>
            <a:r>
              <a:rPr lang="en-US" altLang="zh-CN" dirty="0"/>
              <a:t>MMD </a:t>
            </a:r>
            <a:r>
              <a:rPr lang="zh-CN" altLang="en-US" dirty="0"/>
              <a:t>于 </a:t>
            </a:r>
            <a:r>
              <a:rPr lang="en-US" altLang="zh-CN" dirty="0"/>
              <a:t>GAN</a:t>
            </a:r>
            <a:r>
              <a:rPr lang="zh-CN" altLang="en-US" dirty="0"/>
              <a:t>融合</a:t>
            </a:r>
            <a:endParaRPr lang="en-US" altLang="zh-CN" dirty="0"/>
          </a:p>
          <a:p>
            <a:r>
              <a:rPr lang="zh-CN" altLang="en-US" dirty="0"/>
              <a:t>通过 </a:t>
            </a:r>
            <a:r>
              <a:rPr lang="en-US" altLang="zh-CN" dirty="0"/>
              <a:t>domain label </a:t>
            </a:r>
            <a:r>
              <a:rPr lang="zh-CN" altLang="en-US" dirty="0"/>
              <a:t>修正 </a:t>
            </a:r>
            <a:r>
              <a:rPr lang="en-US" altLang="zh-CN" dirty="0"/>
              <a:t>pseudo label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50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0871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927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6989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32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0344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953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2401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8541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038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660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33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833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80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58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27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25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357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8199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531627-90B4-49CB-863C-C2060DD70E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1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55385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08946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06289"/>
            <a:ext cx="2743200" cy="365125"/>
          </a:xfrm>
          <a:prstGeom prst="rect">
            <a:avLst/>
          </a:prstGeom>
        </p:spPr>
        <p:txBody>
          <a:bodyPr/>
          <a:lstStyle/>
          <a:p>
            <a:fld id="{C46C7455-4BFD-464C-BE44-8CFBC20E6102}" type="datetime1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415343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71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40864"/>
            <a:ext cx="10515600" cy="94982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37D14B-912D-4493-AAAB-42C7754C3D84}" type="datetime1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61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07491"/>
            <a:ext cx="2628900" cy="5469472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07491"/>
            <a:ext cx="7734300" cy="546947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C23C9C-8BF4-4DC0-B783-35CFBFCA45D8}" type="datetime1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639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5810" y="654533"/>
            <a:ext cx="11766847" cy="576062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zh-CN" altLang="en-US" dirty="0"/>
              <a:t>标题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812" y="1329276"/>
            <a:ext cx="11775392" cy="4823696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16419"/>
            <a:ext cx="2743200" cy="365125"/>
          </a:xfrm>
          <a:prstGeom prst="rect">
            <a:avLst/>
          </a:prstGeom>
        </p:spPr>
        <p:txBody>
          <a:bodyPr/>
          <a:lstStyle/>
          <a:p>
            <a:fld id="{260F2BD4-A2EC-4F39-A1AB-08BFEF4B30CD}" type="datetime1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41642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35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D88EFF-17AE-40E7-ADF8-2D96598D69E9}" type="datetime1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90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67445"/>
            <a:ext cx="10515600" cy="10232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9B85A64-95FC-44BB-AFE1-48752E5CF161}" type="datetime1">
              <a:rPr lang="en-US" smtClean="0"/>
              <a:t>11/30/2019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75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07492"/>
            <a:ext cx="10515600" cy="9831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27498"/>
            <a:ext cx="2743200" cy="293977"/>
          </a:xfrm>
          <a:prstGeom prst="rect">
            <a:avLst/>
          </a:prstGeom>
        </p:spPr>
        <p:txBody>
          <a:bodyPr/>
          <a:lstStyle/>
          <a:p>
            <a:fld id="{2E96B484-18FD-4664-96B6-DD5E1015ABD2}" type="datetime1">
              <a:rPr lang="en-US" smtClean="0"/>
              <a:t>11/30/2019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427498"/>
            <a:ext cx="4114800" cy="2939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644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8801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961F3EC-9179-4C09-82FE-27BB975A7991}" type="datetime1">
              <a:rPr lang="en-US" smtClean="0"/>
              <a:t>11/30/2019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58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06EF06D-59B6-499B-8A18-FE651E1E5AA3}" type="datetime1">
              <a:rPr lang="en-US" smtClean="0"/>
              <a:t>11/30/2019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21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80676"/>
            <a:ext cx="3932237" cy="1476723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0BAC6E-4668-410A-87E8-2AD191C81931}" type="datetime1">
              <a:rPr lang="en-US" smtClean="0"/>
              <a:t>11/30/2019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30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80794"/>
            <a:ext cx="3932237" cy="1376606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52050D-4C9A-46C2-8076-5CB01C1242B4}" type="datetime1">
              <a:rPr lang="en-US" smtClean="0"/>
              <a:t>11/30/2019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AA0854A0-C36B-4A3F-9558-7A05D4F751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88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52060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337393"/>
            <a:ext cx="12192000" cy="52060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" y="761"/>
            <a:ext cx="1578211" cy="52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0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indongwang/transferlearni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399" y="1440259"/>
            <a:ext cx="10341429" cy="2391513"/>
          </a:xfrm>
        </p:spPr>
        <p:txBody>
          <a:bodyPr/>
          <a:lstStyle/>
          <a:p>
            <a:pPr>
              <a:lnSpc>
                <a:spcPct val="125000"/>
              </a:lnSpc>
              <a:spcBef>
                <a:spcPts val="0"/>
              </a:spcBef>
            </a:pPr>
            <a:r>
              <a:rPr lang="en-US" altLang="zh-CN" sz="5600" b="1" dirty="0"/>
              <a:t>domain adaption summary</a:t>
            </a:r>
            <a:endParaRPr lang="zh-CN" altLang="zh-CN" sz="5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28456"/>
            <a:ext cx="9144000" cy="1136485"/>
          </a:xfrm>
        </p:spPr>
        <p:txBody>
          <a:bodyPr/>
          <a:lstStyle/>
          <a:p>
            <a:r>
              <a:rPr lang="zh-CN" altLang="en-US" sz="2800" dirty="0"/>
              <a:t>杨光磊</a:t>
            </a:r>
            <a:endParaRPr lang="en-US" altLang="zh-CN" sz="2800" dirty="0"/>
          </a:p>
          <a:p>
            <a:r>
              <a:rPr lang="en-US" altLang="zh-CN" sz="2800" dirty="0"/>
              <a:t>2020.12.07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52168" y="6415344"/>
            <a:ext cx="2743200" cy="365125"/>
          </a:xfrm>
        </p:spPr>
        <p:txBody>
          <a:bodyPr/>
          <a:lstStyle/>
          <a:p>
            <a:fld id="{AA0854A0-C36B-4A3F-9558-7A05D4F7511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91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036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2.1</a:t>
            </a:r>
            <a:r>
              <a:rPr lang="zh-CN" altLang="en-US" sz="2400" dirty="0"/>
              <a:t>基本算法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CD765D-4C49-45F0-AE1E-E9160F048275}"/>
              </a:ext>
            </a:extLst>
          </p:cNvPr>
          <p:cNvSpPr txBox="1"/>
          <p:nvPr/>
        </p:nvSpPr>
        <p:spPr>
          <a:xfrm>
            <a:off x="293914" y="1692769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对抗生成 </a:t>
            </a:r>
            <a:r>
              <a:rPr lang="en-US" altLang="zh-CN" sz="2400" dirty="0"/>
              <a:t>GAN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D44FF8A-1A7A-462B-8522-73CECBE78CD4}"/>
              </a:ext>
            </a:extLst>
          </p:cNvPr>
          <p:cNvSpPr txBox="1"/>
          <p:nvPr/>
        </p:nvSpPr>
        <p:spPr>
          <a:xfrm>
            <a:off x="2790474" y="1092350"/>
            <a:ext cx="7388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ADDA: Adversarial Discriminative Domain Adaptation (</a:t>
            </a:r>
            <a:r>
              <a:rPr lang="en-US" altLang="zh-CN" b="1" i="1" dirty="0"/>
              <a:t>Eric Tzeng</a:t>
            </a:r>
            <a:r>
              <a:rPr lang="en-US" altLang="zh-CN" dirty="0"/>
              <a:t>) CVPR-2017</a:t>
            </a:r>
            <a:endParaRPr lang="zh-CN" altLang="en-US" b="1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3C0003D-B70C-44E6-A2C6-9579C6E05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4319" y="2135135"/>
            <a:ext cx="6147881" cy="360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90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21114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2.2</a:t>
            </a:r>
            <a:r>
              <a:rPr lang="zh-CN" altLang="en-US" sz="2400" dirty="0"/>
              <a:t>典型数据集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A596038-E186-4A7B-BD40-F15974C8C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16" y="1986527"/>
            <a:ext cx="3444538" cy="2667231"/>
          </a:xfrm>
          <a:prstGeom prst="rect">
            <a:avLst/>
          </a:prstGeom>
        </p:spPr>
      </p:pic>
      <p:sp>
        <p:nvSpPr>
          <p:cNvPr id="11" name="AutoShape 2" descr="https://chenrudan.github.io/blog/2017/10/30/introductiontotransferlearning/introtf_1.png">
            <a:extLst>
              <a:ext uri="{FF2B5EF4-FFF2-40B4-BE49-F238E27FC236}">
                <a16:creationId xmlns:a16="http://schemas.microsoft.com/office/drawing/2014/main" id="{F0900F18-FE95-40B0-922E-5D68D339CB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7FFAB61-9BB9-4C1E-8204-3003A801B2F7}"/>
              </a:ext>
            </a:extLst>
          </p:cNvPr>
          <p:cNvSpPr txBox="1"/>
          <p:nvPr/>
        </p:nvSpPr>
        <p:spPr>
          <a:xfrm>
            <a:off x="7241290" y="757898"/>
            <a:ext cx="1046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Office-31</a:t>
            </a:r>
            <a:endParaRPr lang="zh-CN" alt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F245741-0985-4FF8-8F13-A4814C2E25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2159" y="1241481"/>
            <a:ext cx="699135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40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21114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2.2</a:t>
            </a:r>
            <a:r>
              <a:rPr lang="zh-CN" altLang="en-US" sz="2400" dirty="0"/>
              <a:t>典型数据集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E21AC26-ADC6-4EC3-89ED-D323E66451C3}"/>
              </a:ext>
            </a:extLst>
          </p:cNvPr>
          <p:cNvSpPr txBox="1"/>
          <p:nvPr/>
        </p:nvSpPr>
        <p:spPr>
          <a:xfrm>
            <a:off x="5358705" y="1981200"/>
            <a:ext cx="1355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Office-home</a:t>
            </a:r>
            <a:endParaRPr lang="zh-CN" altLang="en-US" dirty="0"/>
          </a:p>
        </p:txBody>
      </p:sp>
      <p:sp>
        <p:nvSpPr>
          <p:cNvPr id="11" name="AutoShape 2" descr="https://chenrudan.github.io/blog/2017/10/30/introductiontotransferlearning/introtf_1.png">
            <a:extLst>
              <a:ext uri="{FF2B5EF4-FFF2-40B4-BE49-F238E27FC236}">
                <a16:creationId xmlns:a16="http://schemas.microsoft.com/office/drawing/2014/main" id="{F0900F18-FE95-40B0-922E-5D68D339CB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F4E6640-E182-4B1F-80A3-3A65B4F4A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67" y="2350532"/>
            <a:ext cx="11748697" cy="344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430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21114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2.2</a:t>
            </a:r>
            <a:r>
              <a:rPr lang="zh-CN" altLang="en-US" sz="2400" dirty="0"/>
              <a:t>典型数据集</a:t>
            </a:r>
          </a:p>
        </p:txBody>
      </p:sp>
      <p:sp>
        <p:nvSpPr>
          <p:cNvPr id="11" name="AutoShape 2" descr="https://chenrudan.github.io/blog/2017/10/30/introductiontotransferlearning/introtf_1.png">
            <a:extLst>
              <a:ext uri="{FF2B5EF4-FFF2-40B4-BE49-F238E27FC236}">
                <a16:creationId xmlns:a16="http://schemas.microsoft.com/office/drawing/2014/main" id="{F0900F18-FE95-40B0-922E-5D68D339CB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2" descr="Image result for visda 2017 dataset">
            <a:extLst>
              <a:ext uri="{FF2B5EF4-FFF2-40B4-BE49-F238E27FC236}">
                <a16:creationId xmlns:a16="http://schemas.microsoft.com/office/drawing/2014/main" id="{2CFC7988-9B62-407F-9491-EFAD84B6FE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6687CFF-6617-4EFC-8E21-EC19F8F86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890" y="654533"/>
            <a:ext cx="7648538" cy="548993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F127CC5-5EB5-449E-ABDC-BC983045CEE7}"/>
              </a:ext>
            </a:extLst>
          </p:cNvPr>
          <p:cNvSpPr txBox="1"/>
          <p:nvPr/>
        </p:nvSpPr>
        <p:spPr>
          <a:xfrm>
            <a:off x="834718" y="3244334"/>
            <a:ext cx="1269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VisDA-2017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3401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726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2.3 </a:t>
            </a:r>
            <a:r>
              <a:rPr lang="zh-CN" altLang="en-US" sz="2400" dirty="0"/>
              <a:t>最新动向</a:t>
            </a:r>
            <a:endParaRPr lang="en-US" altLang="zh-CN" sz="2400" dirty="0"/>
          </a:p>
        </p:txBody>
      </p:sp>
      <p:sp>
        <p:nvSpPr>
          <p:cNvPr id="11" name="AutoShape 2" descr="https://chenrudan.github.io/blog/2017/10/30/introductiontotransferlearning/introtf_1.png">
            <a:extLst>
              <a:ext uri="{FF2B5EF4-FFF2-40B4-BE49-F238E27FC236}">
                <a16:creationId xmlns:a16="http://schemas.microsoft.com/office/drawing/2014/main" id="{F0900F18-FE95-40B0-922E-5D68D339CB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2" descr="Image result for visda 2017 dataset">
            <a:extLst>
              <a:ext uri="{FF2B5EF4-FFF2-40B4-BE49-F238E27FC236}">
                <a16:creationId xmlns:a16="http://schemas.microsoft.com/office/drawing/2014/main" id="{2CFC7988-9B62-407F-9491-EFAD84B6FE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D38CE-8E7A-499F-9392-598325CE3EE7}"/>
              </a:ext>
            </a:extLst>
          </p:cNvPr>
          <p:cNvSpPr txBox="1"/>
          <p:nvPr/>
        </p:nvSpPr>
        <p:spPr>
          <a:xfrm>
            <a:off x="205810" y="1692769"/>
            <a:ext cx="3272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Pseudo label-Class MMD</a:t>
            </a:r>
            <a:endParaRPr lang="zh-CN" altLang="en-US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C86BA63-C5B6-4601-96F5-1F71D6CE3EBB}"/>
              </a:ext>
            </a:extLst>
          </p:cNvPr>
          <p:cNvSpPr txBox="1"/>
          <p:nvPr/>
        </p:nvSpPr>
        <p:spPr>
          <a:xfrm>
            <a:off x="2393224" y="675109"/>
            <a:ext cx="9798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JDA:Transfer</a:t>
            </a:r>
            <a:r>
              <a:rPr lang="en-US" altLang="zh-CN" sz="2000" dirty="0"/>
              <a:t> Feature Learning with Joint Distribution Adaptation(</a:t>
            </a:r>
            <a:r>
              <a:rPr lang="en-US" altLang="zh-CN" sz="2000" dirty="0" err="1"/>
              <a:t>shengming</a:t>
            </a:r>
            <a:r>
              <a:rPr lang="en-US" altLang="zh-CN" sz="2000" dirty="0"/>
              <a:t> Long) ICCV 2013</a:t>
            </a:r>
            <a:br>
              <a:rPr lang="en-US" altLang="zh-CN" sz="2000" dirty="0"/>
            </a:br>
            <a:endParaRPr lang="zh-CN" altLang="en-US" sz="20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776CEDB-26D7-4BDE-8770-20470EE3621D}"/>
              </a:ext>
            </a:extLst>
          </p:cNvPr>
          <p:cNvSpPr txBox="1"/>
          <p:nvPr/>
        </p:nvSpPr>
        <p:spPr>
          <a:xfrm flipH="1">
            <a:off x="4480559" y="1369603"/>
            <a:ext cx="384048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2000" dirty="0"/>
              <a:t>Conditional  distribution adaption– class MMD- CCA</a:t>
            </a:r>
          </a:p>
          <a:p>
            <a:pPr marL="342900" indent="-342900">
              <a:buAutoNum type="arabicPeriod"/>
            </a:pP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B2B121B-DE57-4743-9C5A-ACA875145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8072" y="2002125"/>
            <a:ext cx="6383011" cy="1372164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F862AF8-6173-43B3-A08C-AC4D4B77E1E0}"/>
              </a:ext>
            </a:extLst>
          </p:cNvPr>
          <p:cNvSpPr txBox="1"/>
          <p:nvPr/>
        </p:nvSpPr>
        <p:spPr>
          <a:xfrm>
            <a:off x="1142124" y="3733800"/>
            <a:ext cx="894058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2. although many of the </a:t>
            </a:r>
            <a:r>
              <a:rPr lang="en-US" altLang="zh-CN" sz="2000" b="1" dirty="0"/>
              <a:t>pseudo target labels </a:t>
            </a:r>
            <a:r>
              <a:rPr lang="en-US" altLang="zh-CN" sz="2000" dirty="0"/>
              <a:t>are incorrect due to the differences in </a:t>
            </a:r>
          </a:p>
          <a:p>
            <a:r>
              <a:rPr lang="en-US" altLang="zh-CN" sz="2000" dirty="0"/>
              <a:t>both the marginal and conditional distributions, </a:t>
            </a:r>
          </a:p>
          <a:p>
            <a:r>
              <a:rPr lang="en-US" altLang="zh-CN" sz="2000" b="1" dirty="0"/>
              <a:t>we can still leverage them to match the conditional distributions with </a:t>
            </a:r>
          </a:p>
          <a:p>
            <a:r>
              <a:rPr lang="en-US" altLang="zh-CN" sz="2000" b="1" dirty="0"/>
              <a:t>the revised MMD measure defined in Equation (5).  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2289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726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2.3 </a:t>
            </a:r>
            <a:r>
              <a:rPr lang="zh-CN" altLang="en-US" sz="2400" dirty="0"/>
              <a:t>最新动向</a:t>
            </a:r>
            <a:endParaRPr lang="en-US" altLang="zh-CN" sz="2400" dirty="0"/>
          </a:p>
        </p:txBody>
      </p:sp>
      <p:sp>
        <p:nvSpPr>
          <p:cNvPr id="11" name="AutoShape 2" descr="https://chenrudan.github.io/blog/2017/10/30/introductiontotransferlearning/introtf_1.png">
            <a:extLst>
              <a:ext uri="{FF2B5EF4-FFF2-40B4-BE49-F238E27FC236}">
                <a16:creationId xmlns:a16="http://schemas.microsoft.com/office/drawing/2014/main" id="{F0900F18-FE95-40B0-922E-5D68D339CB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2" descr="Image result for visda 2017 dataset">
            <a:extLst>
              <a:ext uri="{FF2B5EF4-FFF2-40B4-BE49-F238E27FC236}">
                <a16:creationId xmlns:a16="http://schemas.microsoft.com/office/drawing/2014/main" id="{2CFC7988-9B62-407F-9491-EFAD84B6FE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D38CE-8E7A-499F-9392-598325CE3EE7}"/>
              </a:ext>
            </a:extLst>
          </p:cNvPr>
          <p:cNvSpPr txBox="1"/>
          <p:nvPr/>
        </p:nvSpPr>
        <p:spPr>
          <a:xfrm>
            <a:off x="205810" y="1692769"/>
            <a:ext cx="3272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Pseudo label-Class MMD</a:t>
            </a:r>
            <a:endParaRPr lang="zh-CN" altLang="en-US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C86BA63-C5B6-4601-96F5-1F71D6CE3EBB}"/>
              </a:ext>
            </a:extLst>
          </p:cNvPr>
          <p:cNvSpPr txBox="1"/>
          <p:nvPr/>
        </p:nvSpPr>
        <p:spPr>
          <a:xfrm>
            <a:off x="2141146" y="675363"/>
            <a:ext cx="9798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CAN:Contrastive</a:t>
            </a:r>
            <a:r>
              <a:rPr lang="en-US" altLang="zh-CN" sz="2000" dirty="0"/>
              <a:t> Adaptation Network for Unsupervised Domain Adaptation(</a:t>
            </a:r>
            <a:r>
              <a:rPr lang="en-US" altLang="zh-CN" b="1" i="1" dirty="0" err="1"/>
              <a:t>Guoliang</a:t>
            </a:r>
            <a:r>
              <a:rPr lang="en-US" altLang="zh-CN" b="1" i="1" dirty="0"/>
              <a:t> Kang</a:t>
            </a:r>
            <a:r>
              <a:rPr lang="en-US" altLang="zh-CN" sz="2000" dirty="0"/>
              <a:t>) CVPR 2019</a:t>
            </a:r>
            <a:endParaRPr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ACE34F1-FBEA-4529-89B6-CD2EF7FB9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7468" y="1692769"/>
            <a:ext cx="5426132" cy="273127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0B9A842-5E0A-4A00-887B-828F485C43BF}"/>
              </a:ext>
            </a:extLst>
          </p:cNvPr>
          <p:cNvSpPr txBox="1"/>
          <p:nvPr/>
        </p:nvSpPr>
        <p:spPr>
          <a:xfrm>
            <a:off x="4946082" y="4733564"/>
            <a:ext cx="4188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intra- and inter-class domain discrepancies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6165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726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2.3 </a:t>
            </a:r>
            <a:r>
              <a:rPr lang="zh-CN" altLang="en-US" sz="2400" dirty="0"/>
              <a:t>最新动向</a:t>
            </a:r>
            <a:endParaRPr lang="en-US" altLang="zh-CN" sz="2400" dirty="0"/>
          </a:p>
        </p:txBody>
      </p:sp>
      <p:sp>
        <p:nvSpPr>
          <p:cNvPr id="11" name="AutoShape 2" descr="https://chenrudan.github.io/blog/2017/10/30/introductiontotransferlearning/introtf_1.png">
            <a:extLst>
              <a:ext uri="{FF2B5EF4-FFF2-40B4-BE49-F238E27FC236}">
                <a16:creationId xmlns:a16="http://schemas.microsoft.com/office/drawing/2014/main" id="{F0900F18-FE95-40B0-922E-5D68D339CB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2" descr="Image result for visda 2017 dataset">
            <a:extLst>
              <a:ext uri="{FF2B5EF4-FFF2-40B4-BE49-F238E27FC236}">
                <a16:creationId xmlns:a16="http://schemas.microsoft.com/office/drawing/2014/main" id="{2CFC7988-9B62-407F-9491-EFAD84B6FE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D38CE-8E7A-499F-9392-598325CE3EE7}"/>
              </a:ext>
            </a:extLst>
          </p:cNvPr>
          <p:cNvSpPr txBox="1"/>
          <p:nvPr/>
        </p:nvSpPr>
        <p:spPr>
          <a:xfrm>
            <a:off x="205810" y="1692769"/>
            <a:ext cx="50823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/>
              <a:t>Discrepency</a:t>
            </a:r>
            <a:r>
              <a:rPr lang="en-US" altLang="zh-CN" sz="2400" dirty="0"/>
              <a:t> loss + Adversarial classifier</a:t>
            </a:r>
            <a:endParaRPr lang="zh-CN" altLang="en-US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C86BA63-C5B6-4601-96F5-1F71D6CE3EBB}"/>
              </a:ext>
            </a:extLst>
          </p:cNvPr>
          <p:cNvSpPr txBox="1"/>
          <p:nvPr/>
        </p:nvSpPr>
        <p:spPr>
          <a:xfrm>
            <a:off x="2141146" y="675363"/>
            <a:ext cx="9798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MCD:Maximum</a:t>
            </a:r>
            <a:r>
              <a:rPr lang="en-US" altLang="zh-CN" sz="2000" dirty="0"/>
              <a:t> Classifier Discrepancy for Unsupervised Domain Adaptation CVPR 2018</a:t>
            </a:r>
            <a:endParaRPr lang="zh-CN" altLang="en-US" sz="20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18640FC-4337-4E2C-BE22-26D0474C8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465" y="2285062"/>
            <a:ext cx="10203535" cy="362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64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726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2.3 </a:t>
            </a:r>
            <a:r>
              <a:rPr lang="zh-CN" altLang="en-US" sz="2400" dirty="0"/>
              <a:t>最新动向</a:t>
            </a:r>
            <a:endParaRPr lang="en-US" altLang="zh-CN" sz="2400" dirty="0"/>
          </a:p>
        </p:txBody>
      </p:sp>
      <p:sp>
        <p:nvSpPr>
          <p:cNvPr id="11" name="AutoShape 2" descr="https://chenrudan.github.io/blog/2017/10/30/introductiontotransferlearning/introtf_1.png">
            <a:extLst>
              <a:ext uri="{FF2B5EF4-FFF2-40B4-BE49-F238E27FC236}">
                <a16:creationId xmlns:a16="http://schemas.microsoft.com/office/drawing/2014/main" id="{F0900F18-FE95-40B0-922E-5D68D339CB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2" descr="Image result for visda 2017 dataset">
            <a:extLst>
              <a:ext uri="{FF2B5EF4-FFF2-40B4-BE49-F238E27FC236}">
                <a16:creationId xmlns:a16="http://schemas.microsoft.com/office/drawing/2014/main" id="{2CFC7988-9B62-407F-9491-EFAD84B6FE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8D38CE-8E7A-499F-9392-598325CE3EE7}"/>
              </a:ext>
            </a:extLst>
          </p:cNvPr>
          <p:cNvSpPr txBox="1"/>
          <p:nvPr/>
        </p:nvSpPr>
        <p:spPr>
          <a:xfrm>
            <a:off x="205810" y="1692769"/>
            <a:ext cx="2734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Adversarial classifier</a:t>
            </a:r>
            <a:endParaRPr lang="zh-CN" altLang="en-US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C86BA63-C5B6-4601-96F5-1F71D6CE3EBB}"/>
              </a:ext>
            </a:extLst>
          </p:cNvPr>
          <p:cNvSpPr txBox="1"/>
          <p:nvPr/>
        </p:nvSpPr>
        <p:spPr>
          <a:xfrm>
            <a:off x="2141146" y="675363"/>
            <a:ext cx="9798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Symnet</a:t>
            </a:r>
            <a:r>
              <a:rPr lang="en-US" altLang="zh-CN" sz="2000" dirty="0"/>
              <a:t> : Domain-symmetric networks for adversarial domain adaptation CVPR 2019</a:t>
            </a:r>
            <a:endParaRPr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32E1080-F83E-46D6-819D-231715BA1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013" y="2107332"/>
            <a:ext cx="8437173" cy="343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80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035E543-6459-4B01-862B-1E5492113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752" y="1801181"/>
            <a:ext cx="8610962" cy="394146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D6B17A3-923B-4BAB-80C6-515E076E38CD}"/>
              </a:ext>
            </a:extLst>
          </p:cNvPr>
          <p:cNvSpPr txBox="1"/>
          <p:nvPr/>
        </p:nvSpPr>
        <p:spPr>
          <a:xfrm>
            <a:off x="2575392" y="654533"/>
            <a:ext cx="8359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TADA: Transferable Attention for Domain Adaptation(</a:t>
            </a:r>
            <a:r>
              <a:rPr lang="en-US" altLang="zh-CN" dirty="0" err="1"/>
              <a:t>Mingsheng</a:t>
            </a:r>
            <a:r>
              <a:rPr lang="en-US" altLang="zh-CN" dirty="0"/>
              <a:t> Long </a:t>
            </a:r>
            <a:r>
              <a:rPr lang="zh-CN" altLang="en-US" dirty="0"/>
              <a:t>通信</a:t>
            </a:r>
            <a:r>
              <a:rPr lang="en-US" altLang="zh-CN" dirty="0"/>
              <a:t>) CVPR 2019</a:t>
            </a:r>
            <a:br>
              <a:rPr lang="en-US" altLang="zh-CN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29534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当前工作介绍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9" name="Picture 9" descr="图片1">
            <a:extLst>
              <a:ext uri="{FF2B5EF4-FFF2-40B4-BE49-F238E27FC236}">
                <a16:creationId xmlns:a16="http://schemas.microsoft.com/office/drawing/2014/main" id="{156C744E-C03A-4349-B91D-72AD38C56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655" y="1230595"/>
            <a:ext cx="8765575" cy="4713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2329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内容概要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lang="en-US" altLang="zh-CN" sz="300" dirty="0"/>
          </a:p>
          <a:p>
            <a:pPr>
              <a:lnSpc>
                <a:spcPct val="200000"/>
              </a:lnSpc>
              <a:spcBef>
                <a:spcPts val="0"/>
              </a:spcBef>
              <a:buFont typeface="Wingdings" panose="05000000000000000000" pitchFamily="2" charset="2"/>
              <a:buChar char="u"/>
            </a:pPr>
            <a:r>
              <a:rPr lang="en-US" altLang="zh-CN" dirty="0"/>
              <a:t> </a:t>
            </a:r>
            <a:r>
              <a:rPr lang="zh-CN" altLang="en-US" dirty="0"/>
              <a:t>域适应介绍</a:t>
            </a:r>
            <a:endParaRPr lang="en-US" altLang="zh-CN" dirty="0"/>
          </a:p>
          <a:p>
            <a:pPr>
              <a:lnSpc>
                <a:spcPct val="200000"/>
              </a:lnSpc>
              <a:spcBef>
                <a:spcPts val="0"/>
              </a:spcBef>
              <a:buFont typeface="Wingdings" panose="05000000000000000000" pitchFamily="2" charset="2"/>
              <a:buChar char="u"/>
            </a:pPr>
            <a:r>
              <a:rPr lang="en-US" altLang="zh-CN" dirty="0"/>
              <a:t> </a:t>
            </a:r>
            <a:r>
              <a:rPr lang="zh-CN" altLang="en-US" dirty="0"/>
              <a:t>当前工作介绍</a:t>
            </a:r>
            <a:endParaRPr lang="en-US" altLang="zh-CN" dirty="0"/>
          </a:p>
          <a:p>
            <a:pPr>
              <a:lnSpc>
                <a:spcPct val="200000"/>
              </a:lnSpc>
              <a:spcBef>
                <a:spcPts val="0"/>
              </a:spcBef>
              <a:buFont typeface="Wingdings" panose="05000000000000000000" pitchFamily="2" charset="2"/>
              <a:buChar char="u"/>
            </a:pPr>
            <a:r>
              <a:rPr lang="zh-CN" altLang="en-US" dirty="0"/>
              <a:t>下一步工作展望</a:t>
            </a:r>
            <a:endParaRPr lang="en-US" altLang="zh-CN" dirty="0"/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u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52168" y="6415344"/>
            <a:ext cx="2743200" cy="365125"/>
          </a:xfrm>
        </p:spPr>
        <p:txBody>
          <a:bodyPr/>
          <a:lstStyle/>
          <a:p>
            <a:fld id="{AA0854A0-C36B-4A3F-9558-7A05D4F7511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8006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1.</a:t>
            </a:r>
            <a:r>
              <a:rPr lang="zh-CN" altLang="en-US" sz="2400" dirty="0"/>
              <a:t>将会议拓展为期刊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52453D-21EE-4523-A8AB-35387EC8397F}"/>
              </a:ext>
            </a:extLst>
          </p:cNvPr>
          <p:cNvSpPr txBox="1"/>
          <p:nvPr/>
        </p:nvSpPr>
        <p:spPr>
          <a:xfrm>
            <a:off x="3985422" y="2828835"/>
            <a:ext cx="42211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增加在</a:t>
            </a:r>
            <a:r>
              <a:rPr lang="en-US" altLang="zh-CN" sz="2400" dirty="0"/>
              <a:t>VisDA2017 </a:t>
            </a:r>
            <a:r>
              <a:rPr lang="zh-CN" altLang="en-US" sz="2400" dirty="0"/>
              <a:t>上的测试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增加高置信度的</a:t>
            </a:r>
            <a:r>
              <a:rPr lang="en-US" altLang="zh-CN" sz="2400" dirty="0"/>
              <a:t>pseudo label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引入 </a:t>
            </a:r>
            <a:r>
              <a:rPr lang="en-US" altLang="zh-CN" sz="2400" dirty="0"/>
              <a:t>confusion </a:t>
            </a:r>
            <a:r>
              <a:rPr lang="en-US" altLang="zh-CN" sz="2400" dirty="0" err="1"/>
              <a:t>matirx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78664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219343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A24252E-AE5E-414F-B504-A6BEA39181AB}"/>
              </a:ext>
            </a:extLst>
          </p:cNvPr>
          <p:cNvSpPr txBox="1"/>
          <p:nvPr/>
        </p:nvSpPr>
        <p:spPr>
          <a:xfrm>
            <a:off x="494476" y="1692260"/>
            <a:ext cx="531190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DA Segmentation </a:t>
            </a:r>
            <a:r>
              <a:rPr lang="zh-CN" altLang="en-US" sz="2000" dirty="0"/>
              <a:t>研究啥？</a:t>
            </a:r>
            <a:endParaRPr lang="en-US" altLang="zh-CN" sz="2000" dirty="0"/>
          </a:p>
          <a:p>
            <a:r>
              <a:rPr lang="zh-CN" altLang="en-US" sz="2000" dirty="0"/>
              <a:t>答：</a:t>
            </a:r>
            <a:endParaRPr lang="en-US" altLang="zh-CN" sz="2000" dirty="0"/>
          </a:p>
          <a:p>
            <a:r>
              <a:rPr lang="en-US" altLang="zh-CN" sz="2000" dirty="0"/>
              <a:t>normal-to-foggy (Cityscapes to Cityscapes-foggy),</a:t>
            </a:r>
          </a:p>
          <a:p>
            <a:r>
              <a:rPr lang="en-US" altLang="zh-CN" sz="2000" b="1" dirty="0"/>
              <a:t>synthetic-to-real</a:t>
            </a:r>
            <a:r>
              <a:rPr lang="en-US" altLang="zh-CN" sz="2000" dirty="0"/>
              <a:t> (Sim10k to Cityscapes), </a:t>
            </a:r>
          </a:p>
          <a:p>
            <a:r>
              <a:rPr lang="en-US" altLang="zh-CN" sz="2000" dirty="0"/>
              <a:t>and cross-camera (</a:t>
            </a:r>
            <a:r>
              <a:rPr lang="en-US" altLang="zh-CN" sz="2000" dirty="0" err="1"/>
              <a:t>Kitti</a:t>
            </a:r>
            <a:r>
              <a:rPr lang="en-US" altLang="zh-CN" sz="2000" dirty="0"/>
              <a:t> to Cityscapes</a:t>
            </a:r>
            <a:r>
              <a:rPr lang="en-US" altLang="zh-CN" dirty="0"/>
              <a:t>)</a:t>
            </a:r>
            <a:endParaRPr lang="en-US" altLang="zh-CN" sz="2000" dirty="0"/>
          </a:p>
          <a:p>
            <a:br>
              <a:rPr lang="en-US" altLang="zh-CN" sz="2000" dirty="0"/>
            </a:br>
            <a:endParaRPr lang="zh-CN" altLang="en-US" sz="2000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93DC88-CA4D-49AF-AC41-A8814BCBF822}"/>
              </a:ext>
            </a:extLst>
          </p:cNvPr>
          <p:cNvSpPr txBox="1"/>
          <p:nvPr/>
        </p:nvSpPr>
        <p:spPr>
          <a:xfrm>
            <a:off x="6792686" y="1692260"/>
            <a:ext cx="30808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DA Segmentation </a:t>
            </a:r>
            <a:r>
              <a:rPr lang="zh-CN" altLang="en-US" sz="2000" dirty="0"/>
              <a:t>啥方法？</a:t>
            </a:r>
            <a:endParaRPr lang="en-US" altLang="zh-CN" sz="2000" dirty="0"/>
          </a:p>
          <a:p>
            <a:r>
              <a:rPr lang="en-US" altLang="zh-CN" sz="2000" dirty="0"/>
              <a:t>Feature level align</a:t>
            </a:r>
          </a:p>
          <a:p>
            <a:r>
              <a:rPr lang="en-US" altLang="zh-CN" sz="2000" dirty="0"/>
              <a:t>Image transfer</a:t>
            </a:r>
            <a:endParaRPr lang="zh-CN" altLang="en-US" sz="20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4A14C1-B8D1-406B-B962-9A89C7ED1754}"/>
              </a:ext>
            </a:extLst>
          </p:cNvPr>
          <p:cNvSpPr txBox="1"/>
          <p:nvPr/>
        </p:nvSpPr>
        <p:spPr>
          <a:xfrm>
            <a:off x="494476" y="3429000"/>
            <a:ext cx="35578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主要数据集有哪些？</a:t>
            </a:r>
            <a:endParaRPr lang="en-US" altLang="zh-CN" sz="2400" dirty="0"/>
          </a:p>
          <a:p>
            <a:r>
              <a:rPr lang="en-US" altLang="zh-CN" sz="2400" b="1" dirty="0"/>
              <a:t>Synthetic</a:t>
            </a:r>
            <a:r>
              <a:rPr lang="zh-CN" altLang="en-US" sz="2400" b="1" dirty="0"/>
              <a:t>：</a:t>
            </a:r>
            <a:r>
              <a:rPr lang="zh-CN" altLang="en-US" sz="2400" dirty="0"/>
              <a:t> </a:t>
            </a:r>
            <a:r>
              <a:rPr lang="en-US" altLang="zh-CN" sz="2400" dirty="0"/>
              <a:t>GAT5 SYNTHIA</a:t>
            </a:r>
          </a:p>
          <a:p>
            <a:r>
              <a:rPr lang="en-US" altLang="zh-CN" sz="2400" dirty="0"/>
              <a:t>Real</a:t>
            </a:r>
            <a:r>
              <a:rPr lang="zh-CN" altLang="en-US" sz="2400" dirty="0"/>
              <a:t>：</a:t>
            </a:r>
            <a:r>
              <a:rPr lang="en-US" altLang="zh-CN" sz="2400" dirty="0"/>
              <a:t>cityscapes KITTI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95323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2CA1FA-7AF7-4E94-BBBC-EAFC361AEB4A}"/>
              </a:ext>
            </a:extLst>
          </p:cNvPr>
          <p:cNvSpPr txBox="1"/>
          <p:nvPr/>
        </p:nvSpPr>
        <p:spPr>
          <a:xfrm>
            <a:off x="500745" y="1713660"/>
            <a:ext cx="660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GAN</a:t>
            </a:r>
            <a:endParaRPr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E50AE8-2143-4C1B-94DA-AF8ECB605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3774" y="2113770"/>
            <a:ext cx="4625741" cy="360457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B428C2E-6D42-447E-8416-991066F2CE9C}"/>
              </a:ext>
            </a:extLst>
          </p:cNvPr>
          <p:cNvSpPr/>
          <p:nvPr/>
        </p:nvSpPr>
        <p:spPr>
          <a:xfrm>
            <a:off x="4105537" y="796737"/>
            <a:ext cx="72918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FCNs in the Wild: Pixel-level Adversarial and Constraint-based Adaptation</a:t>
            </a:r>
            <a:r>
              <a:rPr lang="en-US" altLang="zh-CN" dirty="0"/>
              <a:t>(Judy Hoffman)</a:t>
            </a:r>
            <a:r>
              <a:rPr lang="zh-CN" altLang="en-US" dirty="0"/>
              <a:t>  </a:t>
            </a:r>
            <a:r>
              <a:rPr lang="en-US" altLang="zh-CN" dirty="0" err="1"/>
              <a:t>arXiv</a:t>
            </a:r>
            <a:r>
              <a:rPr lang="en-US" altLang="zh-CN" dirty="0"/>
              <a:t> 2016</a:t>
            </a:r>
          </a:p>
          <a:p>
            <a:r>
              <a:rPr lang="zh-CN" altLang="en-US" dirty="0"/>
              <a:t>第一次提出了 </a:t>
            </a:r>
            <a:r>
              <a:rPr lang="en-US" altLang="zh-CN" dirty="0"/>
              <a:t>segmentation in domain adaption, task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1258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2CA1FA-7AF7-4E94-BBBC-EAFC361AEB4A}"/>
              </a:ext>
            </a:extLst>
          </p:cNvPr>
          <p:cNvSpPr txBox="1"/>
          <p:nvPr/>
        </p:nvSpPr>
        <p:spPr>
          <a:xfrm>
            <a:off x="500745" y="1713660"/>
            <a:ext cx="660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GAN</a:t>
            </a:r>
            <a:endParaRPr lang="zh-CN" altLang="en-US" sz="20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B428C2E-6D42-447E-8416-991066F2CE9C}"/>
              </a:ext>
            </a:extLst>
          </p:cNvPr>
          <p:cNvSpPr/>
          <p:nvPr/>
        </p:nvSpPr>
        <p:spPr>
          <a:xfrm>
            <a:off x="2579916" y="1761462"/>
            <a:ext cx="72918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Learning to Adapt Structured Output Space for Semantic Segmentation</a:t>
            </a:r>
          </a:p>
          <a:p>
            <a:r>
              <a:rPr lang="en-US" altLang="zh-CN" dirty="0"/>
              <a:t>CVPR 2018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73D590-CC65-4954-9B60-E0645478F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571" y="2644637"/>
            <a:ext cx="9416144" cy="319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668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2CA1FA-7AF7-4E94-BBBC-EAFC361AEB4A}"/>
              </a:ext>
            </a:extLst>
          </p:cNvPr>
          <p:cNvSpPr txBox="1"/>
          <p:nvPr/>
        </p:nvSpPr>
        <p:spPr>
          <a:xfrm>
            <a:off x="500745" y="1713660"/>
            <a:ext cx="660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GAN</a:t>
            </a:r>
            <a:endParaRPr lang="zh-CN" altLang="en-US" sz="20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B428C2E-6D42-447E-8416-991066F2CE9C}"/>
              </a:ext>
            </a:extLst>
          </p:cNvPr>
          <p:cNvSpPr/>
          <p:nvPr/>
        </p:nvSpPr>
        <p:spPr>
          <a:xfrm>
            <a:off x="3283102" y="1262797"/>
            <a:ext cx="72918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Taking A Closer Look at Domain Shift: Category-level Adversaries for Semantics Consistent Domain Adaptation CVPR 2019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0180DBD-273E-46A2-B3D3-D0C841563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229" y="2268322"/>
            <a:ext cx="9716342" cy="3764606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A258EA80-B5FE-4C47-811E-BB7C8D8DCE01}"/>
              </a:ext>
            </a:extLst>
          </p:cNvPr>
          <p:cNvSpPr/>
          <p:nvPr/>
        </p:nvSpPr>
        <p:spPr>
          <a:xfrm>
            <a:off x="3021844" y="5386597"/>
            <a:ext cx="1430413" cy="6463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87282EA-94B2-4237-9CE7-514712191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4745" y="5386597"/>
            <a:ext cx="2758679" cy="92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4716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2CA1FA-7AF7-4E94-BBBC-EAFC361AEB4A}"/>
              </a:ext>
            </a:extLst>
          </p:cNvPr>
          <p:cNvSpPr txBox="1"/>
          <p:nvPr/>
        </p:nvSpPr>
        <p:spPr>
          <a:xfrm>
            <a:off x="500745" y="1713660"/>
            <a:ext cx="16993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Image transfer</a:t>
            </a:r>
            <a:endParaRPr lang="zh-CN" altLang="en-US" sz="20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B428C2E-6D42-447E-8416-991066F2CE9C}"/>
              </a:ext>
            </a:extLst>
          </p:cNvPr>
          <p:cNvSpPr/>
          <p:nvPr/>
        </p:nvSpPr>
        <p:spPr>
          <a:xfrm>
            <a:off x="4051108" y="1139888"/>
            <a:ext cx="72918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zh-CN" dirty="0" err="1"/>
              <a:t>CyCADA</a:t>
            </a:r>
            <a:r>
              <a:rPr lang="fr-FR" altLang="zh-CN" dirty="0"/>
              <a:t>: Cycle-Consistent </a:t>
            </a:r>
            <a:r>
              <a:rPr lang="fr-FR" altLang="zh-CN" dirty="0" err="1"/>
              <a:t>Adversarial</a:t>
            </a:r>
            <a:r>
              <a:rPr lang="fr-FR" altLang="zh-CN" dirty="0"/>
              <a:t> Domain Adaptation</a:t>
            </a:r>
            <a:r>
              <a:rPr lang="en-US" altLang="zh-CN" dirty="0"/>
              <a:t>(Judy Hoffman)</a:t>
            </a:r>
            <a:r>
              <a:rPr lang="zh-CN" altLang="en-US" dirty="0"/>
              <a:t>  </a:t>
            </a:r>
            <a:r>
              <a:rPr lang="en-US" altLang="zh-CN" dirty="0"/>
              <a:t>ICML2018</a:t>
            </a:r>
          </a:p>
          <a:p>
            <a:r>
              <a:rPr lang="zh-CN" altLang="en-US" dirty="0"/>
              <a:t>将 </a:t>
            </a:r>
            <a:r>
              <a:rPr lang="en-US" altLang="zh-CN" dirty="0"/>
              <a:t>cycle </a:t>
            </a:r>
            <a:r>
              <a:rPr lang="en-US" altLang="zh-CN" dirty="0" err="1"/>
              <a:t>gan</a:t>
            </a:r>
            <a:r>
              <a:rPr lang="en-US" altLang="zh-CN" dirty="0"/>
              <a:t> </a:t>
            </a:r>
            <a:r>
              <a:rPr lang="zh-CN" altLang="en-US" dirty="0"/>
              <a:t>引入 </a:t>
            </a:r>
            <a:r>
              <a:rPr lang="en-US" altLang="zh-CN" dirty="0"/>
              <a:t>segmentation da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8E2E8B1-E208-4772-A3FE-403A66CF3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337" y="2524883"/>
            <a:ext cx="9365792" cy="336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459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2CA1FA-7AF7-4E94-BBBC-EAFC361AEB4A}"/>
              </a:ext>
            </a:extLst>
          </p:cNvPr>
          <p:cNvSpPr txBox="1"/>
          <p:nvPr/>
        </p:nvSpPr>
        <p:spPr>
          <a:xfrm>
            <a:off x="500745" y="1713660"/>
            <a:ext cx="16993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Image transfer</a:t>
            </a:r>
            <a:endParaRPr lang="zh-CN" altLang="en-US" sz="20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B428C2E-6D42-447E-8416-991066F2CE9C}"/>
              </a:ext>
            </a:extLst>
          </p:cNvPr>
          <p:cNvSpPr/>
          <p:nvPr/>
        </p:nvSpPr>
        <p:spPr>
          <a:xfrm>
            <a:off x="4051108" y="1139888"/>
            <a:ext cx="72918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DLOW: Domain Flow for Adaptation and Generalization CVPR-2019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E0C8D41-00B9-46EB-BBCC-4C3CD00F4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016" y="2490831"/>
            <a:ext cx="7694869" cy="349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7967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2CA1FA-7AF7-4E94-BBBC-EAFC361AEB4A}"/>
              </a:ext>
            </a:extLst>
          </p:cNvPr>
          <p:cNvSpPr txBox="1"/>
          <p:nvPr/>
        </p:nvSpPr>
        <p:spPr>
          <a:xfrm>
            <a:off x="500745" y="1713660"/>
            <a:ext cx="16993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Image transfer</a:t>
            </a:r>
            <a:endParaRPr lang="zh-CN" altLang="en-US" sz="20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B428C2E-6D42-447E-8416-991066F2CE9C}"/>
              </a:ext>
            </a:extLst>
          </p:cNvPr>
          <p:cNvSpPr/>
          <p:nvPr/>
        </p:nvSpPr>
        <p:spPr>
          <a:xfrm>
            <a:off x="3184113" y="1267384"/>
            <a:ext cx="81408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CrDoCo</a:t>
            </a:r>
            <a:r>
              <a:rPr lang="en-US" altLang="zh-CN" dirty="0"/>
              <a:t>: Pixel-level Domain Transfer with Cross-Domain Consistency CVPR-2019</a:t>
            </a:r>
            <a:br>
              <a:rPr lang="en-US" altLang="zh-CN" dirty="0"/>
            </a:b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AAF8A0F-FCB3-4E82-A0A1-FFD73F470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457" y="1806657"/>
            <a:ext cx="8415631" cy="4276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5481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98E62F9-FCAF-4916-8E21-E9DB53D492DB}"/>
              </a:ext>
            </a:extLst>
          </p:cNvPr>
          <p:cNvSpPr txBox="1"/>
          <p:nvPr/>
        </p:nvSpPr>
        <p:spPr>
          <a:xfrm>
            <a:off x="1794724" y="2828835"/>
            <a:ext cx="85890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结论：</a:t>
            </a:r>
            <a:endParaRPr lang="en-US" altLang="zh-CN" sz="2400" dirty="0"/>
          </a:p>
          <a:p>
            <a:pPr marL="342900" indent="-342900">
              <a:buAutoNum type="arabicPeriod"/>
            </a:pPr>
            <a:r>
              <a:rPr lang="zh-CN" altLang="en-US" sz="2400" dirty="0"/>
              <a:t>大多数方法还是基于</a:t>
            </a:r>
            <a:r>
              <a:rPr lang="en-US" altLang="zh-CN" sz="2400" dirty="0"/>
              <a:t>GAN</a:t>
            </a:r>
            <a:r>
              <a:rPr lang="zh-CN" altLang="en-US" sz="2400" dirty="0"/>
              <a:t>的进行域适应，</a:t>
            </a:r>
            <a:r>
              <a:rPr lang="en-US" altLang="zh-CN" sz="2400" dirty="0"/>
              <a:t>feature align </a:t>
            </a:r>
            <a:r>
              <a:rPr lang="zh-CN" altLang="en-US" sz="2400" dirty="0"/>
              <a:t>无使用</a:t>
            </a:r>
            <a:endParaRPr lang="en-US" altLang="zh-CN" sz="2400" dirty="0"/>
          </a:p>
          <a:p>
            <a:pPr marL="342900" indent="-342900">
              <a:buAutoNum type="arabicPeriod"/>
            </a:pPr>
            <a:r>
              <a:rPr lang="zh-CN" altLang="en-US" sz="2400" dirty="0"/>
              <a:t>大多集中在</a:t>
            </a:r>
            <a:r>
              <a:rPr lang="en-US" altLang="zh-CN" sz="2400" b="1" dirty="0"/>
              <a:t>synthetic-to-real</a:t>
            </a:r>
            <a:r>
              <a:rPr lang="zh-CN" altLang="en-US" sz="2400" b="1" dirty="0"/>
              <a:t>， </a:t>
            </a:r>
            <a:r>
              <a:rPr lang="zh-CN" altLang="en-US" sz="2400" dirty="0"/>
              <a:t>对于 </a:t>
            </a:r>
            <a:r>
              <a:rPr lang="en-US" altLang="zh-CN" sz="2400" dirty="0"/>
              <a:t>normal-to- hard </a:t>
            </a:r>
            <a:r>
              <a:rPr lang="zh-CN" altLang="en-US" sz="2400" dirty="0"/>
              <a:t>讨论较少</a:t>
            </a:r>
          </a:p>
        </p:txBody>
      </p:sp>
    </p:spTree>
    <p:extLst>
      <p:ext uri="{BB962C8B-B14F-4D97-AF65-F5344CB8AC3E}">
        <p14:creationId xmlns:p14="http://schemas.microsoft.com/office/powerpoint/2010/main" val="12852101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A7A232B-F4A2-4EFC-BD9C-BF2110EC54B6}"/>
              </a:ext>
            </a:extLst>
          </p:cNvPr>
          <p:cNvSpPr txBox="1"/>
          <p:nvPr/>
        </p:nvSpPr>
        <p:spPr>
          <a:xfrm>
            <a:off x="4978890" y="1256885"/>
            <a:ext cx="2916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Frog cityscapes datasets ETH 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6FF43AE-B638-4C49-B08A-D12C7E00CF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023" y="1652508"/>
            <a:ext cx="10341236" cy="451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58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5810" y="654533"/>
            <a:ext cx="11766847" cy="576062"/>
          </a:xfrm>
        </p:spPr>
        <p:txBody>
          <a:bodyPr/>
          <a:lstStyle/>
          <a:p>
            <a:r>
              <a:rPr lang="en-US" altLang="zh-CN"/>
              <a:t>1.</a:t>
            </a:r>
            <a:r>
              <a:rPr lang="zh-CN" altLang="en-US"/>
              <a:t>域适应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452805" y="6415344"/>
            <a:ext cx="2743200" cy="365125"/>
          </a:xfrm>
        </p:spPr>
        <p:txBody>
          <a:bodyPr/>
          <a:lstStyle/>
          <a:p>
            <a:fld id="{AA0854A0-C36B-4A3F-9558-7A05D4F7511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601D2AC-D3EE-43E8-86E7-076D2976C741}"/>
              </a:ext>
            </a:extLst>
          </p:cNvPr>
          <p:cNvSpPr txBox="1"/>
          <p:nvPr/>
        </p:nvSpPr>
        <p:spPr>
          <a:xfrm>
            <a:off x="219343" y="1185737"/>
            <a:ext cx="2111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/>
              <a:t>1.1</a:t>
            </a:r>
            <a:r>
              <a:rPr lang="zh-CN" altLang="en-US" sz="2400"/>
              <a:t>域适应定义</a:t>
            </a:r>
            <a:endParaRPr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7C166B5-1234-4837-99D8-055FD8964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76" y="1761799"/>
            <a:ext cx="11866447" cy="188543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8D154C0-1527-4B4E-91C3-F74DF5BCA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343" y="3735041"/>
            <a:ext cx="11753314" cy="188543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D795402-67AC-49BB-A19C-AFCC3547FBC8}"/>
              </a:ext>
            </a:extLst>
          </p:cNvPr>
          <p:cNvSpPr txBox="1"/>
          <p:nvPr/>
        </p:nvSpPr>
        <p:spPr>
          <a:xfrm>
            <a:off x="219343" y="5690678"/>
            <a:ext cx="5507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From </a:t>
            </a:r>
            <a:r>
              <a:rPr lang="zh-CN" altLang="en-US" b="1" dirty="0"/>
              <a:t>迁移学习问题与方法研究 </a:t>
            </a:r>
            <a:r>
              <a:rPr lang="en-US" altLang="zh-CN" b="1" dirty="0"/>
              <a:t>2014 </a:t>
            </a:r>
            <a:r>
              <a:rPr lang="zh-CN" altLang="en-US" b="1" dirty="0"/>
              <a:t>龙明盛 博士论文</a:t>
            </a:r>
          </a:p>
        </p:txBody>
      </p:sp>
    </p:spTree>
    <p:extLst>
      <p:ext uri="{BB962C8B-B14F-4D97-AF65-F5344CB8AC3E}">
        <p14:creationId xmlns:p14="http://schemas.microsoft.com/office/powerpoint/2010/main" val="9592701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下一步工作展望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50EA08-2966-495B-8F3A-BA26155820F0}"/>
              </a:ext>
            </a:extLst>
          </p:cNvPr>
          <p:cNvSpPr txBox="1"/>
          <p:nvPr/>
        </p:nvSpPr>
        <p:spPr>
          <a:xfrm>
            <a:off x="304799" y="1230595"/>
            <a:ext cx="2879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从分类向分割转移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A7A232B-F4A2-4EFC-BD9C-BF2110EC54B6}"/>
              </a:ext>
            </a:extLst>
          </p:cNvPr>
          <p:cNvSpPr txBox="1"/>
          <p:nvPr/>
        </p:nvSpPr>
        <p:spPr>
          <a:xfrm>
            <a:off x="304799" y="1898990"/>
            <a:ext cx="1084944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Paper</a:t>
            </a:r>
            <a:r>
              <a:rPr lang="zh-CN" altLang="en-US" dirty="0"/>
              <a:t>：</a:t>
            </a:r>
            <a:r>
              <a:rPr lang="en-US" altLang="zh-CN" dirty="0"/>
              <a:t> </a:t>
            </a:r>
            <a:r>
              <a:rPr lang="en-US" altLang="zh-CN" dirty="0" err="1"/>
              <a:t>Dengxin</a:t>
            </a:r>
            <a:r>
              <a:rPr lang="en-US" altLang="zh-CN" dirty="0"/>
              <a:t> Dai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</a:rPr>
              <a:t>Semantic Foggy Scene Understanding with Synthetic Data IJCV2018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</a:rPr>
              <a:t>Model Adaptation with Synthetic and Real Data for Semantic Dense Foggy Scene Understanding ECCV2018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</a:rPr>
              <a:t>Curriculum Model Adaptation with Synthetic and Real Data for Semantic Foggy Scene Understanding IJCV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</a:rPr>
              <a:t>Semantic Understanding of Foggy Scenes with Purely Synthetic Data ITSC(</a:t>
            </a:r>
            <a:r>
              <a:rPr lang="zh-CN" altLang="en-US" dirty="0">
                <a:solidFill>
                  <a:srgbClr val="00B050"/>
                </a:solidFill>
              </a:rPr>
              <a:t>信息与通信工程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B050"/>
                </a:solidFill>
              </a:rPr>
              <a:t>顶会</a:t>
            </a:r>
            <a:r>
              <a:rPr lang="en-US" altLang="zh-CN" dirty="0">
                <a:solidFill>
                  <a:srgbClr val="00B050"/>
                </a:solidFill>
              </a:rPr>
              <a:t>)2019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F0"/>
                </a:solidFill>
              </a:rPr>
              <a:t>Domain Adaptive Faster R-CNN for Object Detection in the Wild CVPR2018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F0"/>
                </a:solidFill>
              </a:rPr>
              <a:t>Adapting Object Detectors via Selective Cross-Domain Alignment CVPR2019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F0"/>
                </a:solidFill>
              </a:rPr>
              <a:t>Multi-Level Domain Adaptive Learning for Cross-Domain Detection ICCV2019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F0"/>
                </a:solidFill>
              </a:rPr>
              <a:t>Multi-adversarial Faster-RCNN for Unrestricted Object Detection ICCV2019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F0"/>
                </a:solidFill>
              </a:rPr>
              <a:t>few-shot Adaptive Faster R-CNN CVPR2019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F0"/>
                </a:solidFill>
              </a:rPr>
              <a:t>Progressive Domain Adaptation for Object Detection CVPR2019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F0"/>
                </a:solidFill>
              </a:rPr>
              <a:t>Strong-Weak Distribution Alignment for Adaptive Object Detection CVPR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F0"/>
                </a:solidFill>
              </a:rPr>
              <a:t>Exploring Object Relation in Mean Teacher for Cross-Domain Detection CVPR2019</a:t>
            </a:r>
            <a:endParaRPr lang="zh-CN" alt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6122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4262" y="1445227"/>
            <a:ext cx="4347906" cy="612174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!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60260" y="6415344"/>
            <a:ext cx="2743200" cy="365125"/>
          </a:xfrm>
        </p:spPr>
        <p:txBody>
          <a:bodyPr/>
          <a:lstStyle/>
          <a:p>
            <a:fld id="{AA0854A0-C36B-4A3F-9558-7A05D4F75119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336" y="2918599"/>
            <a:ext cx="6074664" cy="342595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1093"/>
            <a:ext cx="6099048" cy="34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316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601D2AC-D3EE-43E8-86E7-076D2976C741}"/>
              </a:ext>
            </a:extLst>
          </p:cNvPr>
          <p:cNvSpPr txBox="1"/>
          <p:nvPr/>
        </p:nvSpPr>
        <p:spPr>
          <a:xfrm>
            <a:off x="219343" y="1185737"/>
            <a:ext cx="2111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1.2</a:t>
            </a:r>
            <a:r>
              <a:rPr lang="zh-CN" altLang="en-US" sz="2400" dirty="0"/>
              <a:t>域适应任务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190A587-4821-442C-91A2-A3C41CEF3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116" y="2054380"/>
            <a:ext cx="12197087" cy="212502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F6B7FE1-983F-492C-BC33-B9761E9BD26C}"/>
              </a:ext>
            </a:extLst>
          </p:cNvPr>
          <p:cNvSpPr txBox="1"/>
          <p:nvPr/>
        </p:nvSpPr>
        <p:spPr>
          <a:xfrm>
            <a:off x="359229" y="4586387"/>
            <a:ext cx="6379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From GitHub </a:t>
            </a:r>
            <a:r>
              <a:rPr lang="en-US" altLang="zh-CN" dirty="0">
                <a:hlinkClick r:id="rId4"/>
              </a:rPr>
              <a:t>https://github.com/jindongwang/transferlearning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9008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036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2.1</a:t>
            </a:r>
            <a:r>
              <a:rPr lang="zh-CN" altLang="en-US" sz="2400" dirty="0"/>
              <a:t>基本算法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40FD509-8A35-4D09-976E-22A7FEC47341}"/>
              </a:ext>
            </a:extLst>
          </p:cNvPr>
          <p:cNvSpPr txBox="1"/>
          <p:nvPr/>
        </p:nvSpPr>
        <p:spPr>
          <a:xfrm>
            <a:off x="405589" y="1692769"/>
            <a:ext cx="18646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特征匹配 </a:t>
            </a:r>
            <a:r>
              <a:rPr lang="en-US" altLang="zh-CN" sz="2000" dirty="0"/>
              <a:t>MMD</a:t>
            </a:r>
            <a:endParaRPr lang="zh-CN" altLang="en-US" sz="20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D0B1CB5-4CF5-4012-A703-930BD0BD3956}"/>
              </a:ext>
            </a:extLst>
          </p:cNvPr>
          <p:cNvSpPr txBox="1"/>
          <p:nvPr/>
        </p:nvSpPr>
        <p:spPr>
          <a:xfrm>
            <a:off x="3036818" y="682335"/>
            <a:ext cx="8360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DDC</a:t>
            </a:r>
            <a:r>
              <a:rPr lang="zh-CN" altLang="en-US" dirty="0"/>
              <a:t>：</a:t>
            </a:r>
            <a:r>
              <a:rPr lang="en-US" altLang="zh-CN" dirty="0"/>
              <a:t>Deep Domain Confusion: Maximizing for Domain Invariance (Eric Tzeng) arXiv-14</a:t>
            </a:r>
          </a:p>
          <a:p>
            <a:r>
              <a:rPr lang="zh-CN" altLang="en-US" dirty="0"/>
              <a:t>第一次将 </a:t>
            </a:r>
            <a:r>
              <a:rPr lang="en-US" altLang="zh-CN" dirty="0"/>
              <a:t>MMD </a:t>
            </a:r>
            <a:r>
              <a:rPr lang="zh-CN" altLang="en-US" dirty="0"/>
              <a:t>引入 </a:t>
            </a:r>
            <a:r>
              <a:rPr lang="en-US" altLang="zh-CN" dirty="0"/>
              <a:t>CNN</a:t>
            </a: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89E9B31-4F24-442E-9DC6-5B6F36168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5509" y="1328666"/>
            <a:ext cx="4271624" cy="448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710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036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2.1</a:t>
            </a:r>
            <a:r>
              <a:rPr lang="zh-CN" altLang="en-US" sz="2400" dirty="0"/>
              <a:t>基本算法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D0B1CB5-4CF5-4012-A703-930BD0BD3956}"/>
              </a:ext>
            </a:extLst>
          </p:cNvPr>
          <p:cNvSpPr txBox="1"/>
          <p:nvPr/>
        </p:nvSpPr>
        <p:spPr>
          <a:xfrm>
            <a:off x="2523561" y="666300"/>
            <a:ext cx="9449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DAN</a:t>
            </a:r>
            <a:r>
              <a:rPr lang="zh-CN" altLang="en-US" dirty="0"/>
              <a:t>：</a:t>
            </a:r>
            <a:r>
              <a:rPr lang="en-US" altLang="zh-CN" dirty="0"/>
              <a:t>Learning Transferable Features with Deep Adaptation Networks ICML-15</a:t>
            </a:r>
          </a:p>
          <a:p>
            <a:r>
              <a:rPr lang="zh-CN" altLang="en-US" dirty="0"/>
              <a:t>把</a:t>
            </a:r>
            <a:r>
              <a:rPr lang="en-US" altLang="zh-CN" dirty="0"/>
              <a:t>MKK-MMD</a:t>
            </a:r>
            <a:r>
              <a:rPr lang="zh-CN" altLang="en-US" dirty="0"/>
              <a:t>加入到神经网络中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621997D-A01E-4898-9D2D-EEE2E1C7A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0315" y="1709910"/>
            <a:ext cx="4826376" cy="29685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89F4BB9-88B8-454B-B5A3-31D2658A4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09910"/>
            <a:ext cx="5619448" cy="272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968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036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2.1</a:t>
            </a:r>
            <a:r>
              <a:rPr lang="zh-CN" altLang="en-US" sz="2400" dirty="0"/>
              <a:t>基本算法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D0B1CB5-4CF5-4012-A703-930BD0BD3956}"/>
              </a:ext>
            </a:extLst>
          </p:cNvPr>
          <p:cNvSpPr txBox="1"/>
          <p:nvPr/>
        </p:nvSpPr>
        <p:spPr>
          <a:xfrm>
            <a:off x="2523561" y="666300"/>
            <a:ext cx="9449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JAN:Deep</a:t>
            </a:r>
            <a:r>
              <a:rPr lang="en-US" altLang="zh-CN" dirty="0"/>
              <a:t> transfer learning with joint adaptation networks ICML-17</a:t>
            </a:r>
          </a:p>
          <a:p>
            <a:r>
              <a:rPr lang="en-US" altLang="zh-CN" dirty="0"/>
              <a:t>First joint maximum mean discrepancy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25F8062-7871-47F2-8DD9-EB3158148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5886"/>
            <a:ext cx="3002540" cy="324640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5668D14-E574-4DEB-B707-108C56EC69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5808" y="1957811"/>
            <a:ext cx="7233436" cy="297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65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036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2.1</a:t>
            </a:r>
            <a:r>
              <a:rPr lang="zh-CN" altLang="en-US" sz="2400" dirty="0"/>
              <a:t>基本算法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CD765D-4C49-45F0-AE1E-E9160F048275}"/>
              </a:ext>
            </a:extLst>
          </p:cNvPr>
          <p:cNvSpPr txBox="1"/>
          <p:nvPr/>
        </p:nvSpPr>
        <p:spPr>
          <a:xfrm>
            <a:off x="293914" y="1692769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对抗生成 </a:t>
            </a:r>
            <a:r>
              <a:rPr lang="en-US" altLang="zh-CN" sz="2400" dirty="0"/>
              <a:t>GAN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D44FF8A-1A7A-462B-8522-73CECBE78CD4}"/>
              </a:ext>
            </a:extLst>
          </p:cNvPr>
          <p:cNvSpPr txBox="1"/>
          <p:nvPr/>
        </p:nvSpPr>
        <p:spPr>
          <a:xfrm>
            <a:off x="2790474" y="1092350"/>
            <a:ext cx="6657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Adversarial Discriminative Domain Adaptation(</a:t>
            </a:r>
            <a:r>
              <a:rPr lang="en-US" altLang="zh-CN" b="1" i="1" dirty="0"/>
              <a:t>Eric Tzeng</a:t>
            </a:r>
            <a:r>
              <a:rPr lang="en-US" altLang="zh-CN" dirty="0"/>
              <a:t>)ICCV-2015</a:t>
            </a:r>
            <a:endParaRPr lang="zh-CN" altLang="en-US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7D7E70-7AC2-45FA-94DE-1111A7ABB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474" y="2181869"/>
            <a:ext cx="7363681" cy="304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256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域适应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854A0-C36B-4A3F-9558-7A05D4F7511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7DC3A1F-74A1-4A64-8F39-603530374EA5}"/>
              </a:ext>
            </a:extLst>
          </p:cNvPr>
          <p:cNvSpPr/>
          <p:nvPr/>
        </p:nvSpPr>
        <p:spPr>
          <a:xfrm>
            <a:off x="205810" y="1231104"/>
            <a:ext cx="18036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2.1</a:t>
            </a:r>
            <a:r>
              <a:rPr lang="zh-CN" altLang="en-US" sz="2400" dirty="0"/>
              <a:t>基本算法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5CD765D-4C49-45F0-AE1E-E9160F048275}"/>
              </a:ext>
            </a:extLst>
          </p:cNvPr>
          <p:cNvSpPr txBox="1"/>
          <p:nvPr/>
        </p:nvSpPr>
        <p:spPr>
          <a:xfrm>
            <a:off x="293914" y="1692769"/>
            <a:ext cx="205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对抗生成 </a:t>
            </a:r>
            <a:r>
              <a:rPr lang="en-US" altLang="zh-CN" sz="2400" dirty="0"/>
              <a:t>GAN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2299E6-C3F3-488F-A183-8CD0141E1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1486" y="1923601"/>
            <a:ext cx="6195597" cy="306350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D44FF8A-1A7A-462B-8522-73CECBE78CD4}"/>
              </a:ext>
            </a:extLst>
          </p:cNvPr>
          <p:cNvSpPr txBox="1"/>
          <p:nvPr/>
        </p:nvSpPr>
        <p:spPr>
          <a:xfrm>
            <a:off x="2790474" y="1092350"/>
            <a:ext cx="8033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DANN: Domain-Adversarial Training of Neural Networks (</a:t>
            </a:r>
            <a:r>
              <a:rPr lang="en-US" altLang="zh-CN" dirty="0" err="1"/>
              <a:t>Yaroslav</a:t>
            </a:r>
            <a:r>
              <a:rPr lang="en-US" altLang="zh-CN" dirty="0"/>
              <a:t> </a:t>
            </a:r>
            <a:r>
              <a:rPr lang="en-US" altLang="zh-CN" dirty="0" err="1"/>
              <a:t>Ganin</a:t>
            </a:r>
            <a:r>
              <a:rPr lang="en-US" altLang="zh-CN" dirty="0"/>
              <a:t>) JMLR-2017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741993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自定义 7">
      <a:dk1>
        <a:srgbClr val="18170E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8197</TotalTime>
  <Words>922</Words>
  <Application>Microsoft Office PowerPoint</Application>
  <PresentationFormat>宽屏</PresentationFormat>
  <Paragraphs>207</Paragraphs>
  <Slides>31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宋体</vt:lpstr>
      <vt:lpstr>Arial</vt:lpstr>
      <vt:lpstr>Calibri</vt:lpstr>
      <vt:lpstr>Calibri Light</vt:lpstr>
      <vt:lpstr>Times New Roman</vt:lpstr>
      <vt:lpstr>Wingdings</vt:lpstr>
      <vt:lpstr>Office Theme</vt:lpstr>
      <vt:lpstr>domain adaption summary</vt:lpstr>
      <vt:lpstr>内容概要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1.域适应</vt:lpstr>
      <vt:lpstr>2.当前工作介绍</vt:lpstr>
      <vt:lpstr>3.下一步工作展望</vt:lpstr>
      <vt:lpstr>3.下一步工作展望</vt:lpstr>
      <vt:lpstr>3.下一步工作展望</vt:lpstr>
      <vt:lpstr>3.下一步工作展望</vt:lpstr>
      <vt:lpstr>3.下一步工作展望</vt:lpstr>
      <vt:lpstr>3.下一步工作展望</vt:lpstr>
      <vt:lpstr>3.下一步工作展望</vt:lpstr>
      <vt:lpstr>3.下一步工作展望</vt:lpstr>
      <vt:lpstr>3.下一步工作展望</vt:lpstr>
      <vt:lpstr>3.下一步工作展望</vt:lpstr>
      <vt:lpstr>3.下一步工作展望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Mohieddine Amine</dc:creator>
  <cp:lastModifiedBy>杨 光磊</cp:lastModifiedBy>
  <cp:revision>256</cp:revision>
  <dcterms:created xsi:type="dcterms:W3CDTF">2017-07-10T11:57:29Z</dcterms:created>
  <dcterms:modified xsi:type="dcterms:W3CDTF">2019-11-30T16:01:51Z</dcterms:modified>
</cp:coreProperties>
</file>

<file path=docProps/thumbnail.jpeg>
</file>